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90" r:id="rId3"/>
    <p:sldId id="265" r:id="rId4"/>
    <p:sldId id="292" r:id="rId5"/>
    <p:sldId id="293" r:id="rId6"/>
    <p:sldId id="294" r:id="rId7"/>
    <p:sldId id="296" r:id="rId8"/>
    <p:sldId id="298" r:id="rId9"/>
    <p:sldId id="291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Euphemia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Euphemia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Euphemia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Euphemia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Euphemi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Euphemi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Euphemi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Euphemi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Euphemi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20016" autoAdjust="0"/>
    <p:restoredTop sz="94660"/>
  </p:normalViewPr>
  <p:slideViewPr>
    <p:cSldViewPr snapToGrid="0">
      <p:cViewPr varScale="1">
        <p:scale>
          <a:sx n="86" d="100"/>
          <a:sy n="86" d="100"/>
        </p:scale>
        <p:origin x="-72" y="-42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6" d="100"/>
          <a:sy n="76" d="100"/>
        </p:scale>
        <p:origin x="1230" y="78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A9D28DC6-7B1C-4D33-A657-81CA99931110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7D8F1CA9-825A-491D-876A-1E7697EB6A88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fld id="{2D361082-AAA2-4E8C-BCA3-1C728FD70D8F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dirty="0" smtClean="0"/>
              <a:t>Образец текста</a:t>
            </a:r>
          </a:p>
          <a:p>
            <a:pPr lvl="1"/>
            <a:r>
              <a:rPr lang="ru-RU" noProof="0" dirty="0" smtClean="0"/>
              <a:t>Второй уровень</a:t>
            </a:r>
          </a:p>
          <a:p>
            <a:pPr lvl="2"/>
            <a:r>
              <a:rPr lang="ru-RU" noProof="0" dirty="0" smtClean="0"/>
              <a:t>Третий уровень</a:t>
            </a:r>
          </a:p>
          <a:p>
            <a:pPr lvl="3"/>
            <a:r>
              <a:rPr lang="ru-RU" noProof="0" dirty="0" smtClean="0"/>
              <a:t>Четвертый уровень</a:t>
            </a:r>
          </a:p>
          <a:p>
            <a:pPr lvl="4"/>
            <a:r>
              <a:rPr lang="ru-RU" noProof="0" dirty="0" smtClean="0"/>
              <a:t>Пятый уровень</a:t>
            </a:r>
            <a:endParaRPr lang="ru-RU" noProof="0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4562C9E-D029-44BD-BE2C-3E147E98E7FD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5778500"/>
            <a:ext cx="12192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2192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324445" y="0"/>
            <a:ext cx="1747524" cy="229209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1009650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898" y="4511784"/>
            <a:ext cx="10096501" cy="95556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DF45D-EEE3-4C15-858C-68BC48649AD0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5E56A6-8266-45F8-B811-0D74F1C8BD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654671" y="1600199"/>
            <a:ext cx="6430912" cy="4572001"/>
          </a:xfrm>
        </p:spPr>
        <p:txBody>
          <a:bodyPr tIns="1188720"/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3396996" cy="45720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DB6BF-194F-4039-82A3-F7615863FCE2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B7C6B07-C0CA-41CB-92B9-E6DC3388244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0D2259-D749-448B-8C9F-42F16779C46F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1DBADA-890A-4D79-B31B-EC6CFE6EFCE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>
            <a:grpSpLocks/>
          </p:cNvGrpSpPr>
          <p:nvPr/>
        </p:nvGrpSpPr>
        <p:grpSpPr bwMode="auto">
          <a:xfrm rot="5400000">
            <a:off x="6513513" y="3228975"/>
            <a:ext cx="5634038" cy="84137"/>
            <a:chOff x="1073150" y="1219201"/>
            <a:chExt cx="10058400" cy="63125"/>
          </a:xfrm>
        </p:grpSpPr>
        <p:cxnSp>
          <p:nvCxnSpPr>
            <p:cNvPr id="5" name="Прямая соединительная линия 4"/>
            <p:cNvCxnSpPr/>
            <p:nvPr/>
          </p:nvCxnSpPr>
          <p:spPr>
            <a:xfrm rot="10800000">
              <a:off x="1073151" y="1214437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Прямая соединительная линия 5"/>
            <p:cNvCxnSpPr/>
            <p:nvPr/>
          </p:nvCxnSpPr>
          <p:spPr>
            <a:xfrm rot="10800000">
              <a:off x="1073151" y="1277562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372600" y="365125"/>
            <a:ext cx="17145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04900" y="365125"/>
            <a:ext cx="8098896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31156F-98A7-47DE-87C6-BBC92E42C921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66B923-286D-45CF-8A76-1F6FEE48BDAA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06A25E-E2AF-4DBE-BA80-66A1C7C865A3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2E5780-F9F5-4C1D-8677-B43BADF7126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Титульный слайд с рисунк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9"/>
          <p:cNvGrpSpPr>
            <a:grpSpLocks/>
          </p:cNvGrpSpPr>
          <p:nvPr/>
        </p:nvGrpSpPr>
        <p:grpSpPr bwMode="auto">
          <a:xfrm rot="10800000">
            <a:off x="0" y="5645150"/>
            <a:ext cx="12192000" cy="63500"/>
            <a:chOff x="507492" y="1501519"/>
            <a:chExt cx="8129016" cy="63125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511726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Прямая соединительная линия 6"/>
            <p:cNvCxnSpPr/>
            <p:nvPr/>
          </p:nvCxnSpPr>
          <p:spPr>
            <a:xfrm>
              <a:off x="511726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Группа 15"/>
          <p:cNvGrpSpPr>
            <a:grpSpLocks/>
          </p:cNvGrpSpPr>
          <p:nvPr/>
        </p:nvGrpSpPr>
        <p:grpSpPr bwMode="auto">
          <a:xfrm>
            <a:off x="0" y="1143000"/>
            <a:ext cx="12192000" cy="63500"/>
            <a:chOff x="507492" y="1501519"/>
            <a:chExt cx="8129016" cy="63125"/>
          </a:xfrm>
        </p:grpSpPr>
        <p:cxnSp>
          <p:nvCxnSpPr>
            <p:cNvPr id="9" name="Прямая соединительная линия 8"/>
            <p:cNvCxnSpPr/>
            <p:nvPr/>
          </p:nvCxnSpPr>
          <p:spPr>
            <a:xfrm>
              <a:off x="507492" y="1564644"/>
              <a:ext cx="8129016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Прямая соединительная линия 9"/>
            <p:cNvCxnSpPr/>
            <p:nvPr/>
          </p:nvCxnSpPr>
          <p:spPr>
            <a:xfrm>
              <a:off x="507492" y="1501519"/>
              <a:ext cx="8129016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Прямоугольник 11"/>
          <p:cNvSpPr/>
          <p:nvPr/>
        </p:nvSpPr>
        <p:spPr>
          <a:xfrm>
            <a:off x="0" y="5778500"/>
            <a:ext cx="12192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0" y="0"/>
            <a:ext cx="12192000" cy="10795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/>
        </p:blipFill>
        <p:spPr>
          <a:xfrm>
            <a:off x="1325880" y="0"/>
            <a:ext cx="1747524" cy="2292094"/>
          </a:xfrm>
          <a:prstGeom prst="rect">
            <a:avLst/>
          </a:prstGeom>
        </p:spPr>
      </p:pic>
      <p:sp>
        <p:nvSpPr>
          <p:cNvPr id="15" name="Инструкции"/>
          <p:cNvSpPr/>
          <p:nvPr/>
        </p:nvSpPr>
        <p:spPr>
          <a:xfrm>
            <a:off x="12344400" y="0"/>
            <a:ext cx="1295400" cy="6858000"/>
          </a:xfrm>
          <a:prstGeom prst="roundRect">
            <a:avLst>
              <a:gd name="adj" fmla="val 9717"/>
            </a:avLst>
          </a:prstGeom>
          <a:solidFill>
            <a:srgbClr val="A6A6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i="1" dirty="0">
                <a:latin typeface="Arial"/>
                <a:cs typeface="Arial"/>
              </a:rPr>
              <a:t>ПРИМЕЧАНИЕ.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i="1" dirty="0">
                <a:latin typeface="Arial"/>
                <a:cs typeface="Arial"/>
              </a:rPr>
              <a:t>Чтобы изменить изображение на этом слайде, выделите рисунок и удалите его. Затем щелкните значок "Рисунки" в заполнителе и вставьте свое изображение.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04900" y="2292094"/>
            <a:ext cx="5734050" cy="2219691"/>
          </a:xfrm>
        </p:spPr>
        <p:txBody>
          <a:bodyPr anchor="ctr">
            <a:normAutofit/>
          </a:bodyPr>
          <a:lstStyle>
            <a:lvl1pPr algn="l">
              <a:defRPr sz="4400" cap="all" baseline="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04900" y="4511784"/>
            <a:ext cx="5734050" cy="955565"/>
          </a:xfrm>
        </p:spPr>
        <p:txBody>
          <a:bodyPr/>
          <a:lstStyle>
            <a:lvl1pPr marL="0" indent="0" algn="l">
              <a:spcBef>
                <a:spcPts val="0"/>
              </a:spcBef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 dirty="0"/>
          </a:p>
        </p:txBody>
      </p:sp>
      <p:sp>
        <p:nvSpPr>
          <p:cNvPr id="11" name="Рисунок 10"/>
          <p:cNvSpPr>
            <a:spLocks noGrp="1"/>
          </p:cNvSpPr>
          <p:nvPr>
            <p:ph type="pic" sz="quarter" idx="13"/>
          </p:nvPr>
        </p:nvSpPr>
        <p:spPr>
          <a:xfrm>
            <a:off x="6981063" y="1310656"/>
            <a:ext cx="5210937" cy="4208604"/>
          </a:xfrm>
          <a:solidFill>
            <a:schemeClr val="tx1">
              <a:lumMod val="20000"/>
              <a:lumOff val="80000"/>
            </a:schemeClr>
          </a:solidFill>
        </p:spPr>
        <p:txBody>
          <a:bodyPr tIns="1005840"/>
          <a:lstStyle>
            <a:lvl1pPr marL="0" indent="0" algn="ctr">
              <a:buNone/>
              <a:defRPr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ru-RU" noProof="0" dirty="0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9"/>
          <p:cNvGrpSpPr>
            <a:grpSpLocks/>
          </p:cNvGrpSpPr>
          <p:nvPr/>
        </p:nvGrpSpPr>
        <p:grpSpPr bwMode="auto">
          <a:xfrm>
            <a:off x="0" y="2514600"/>
            <a:ext cx="12192000" cy="3194050"/>
            <a:chOff x="647402" y="2514600"/>
            <a:chExt cx="10838688" cy="3194035"/>
          </a:xfrm>
        </p:grpSpPr>
        <p:grpSp>
          <p:nvGrpSpPr>
            <p:cNvPr id="5" name="Группа 10"/>
            <p:cNvGrpSpPr>
              <a:grpSpLocks/>
            </p:cNvGrpSpPr>
            <p:nvPr/>
          </p:nvGrpSpPr>
          <p:grpSpPr bwMode="auto">
            <a:xfrm>
              <a:off x="647402" y="2514600"/>
              <a:ext cx="10838688" cy="63500"/>
              <a:chOff x="507492" y="1501519"/>
              <a:chExt cx="8129016" cy="63500"/>
            </a:xfrm>
          </p:grpSpPr>
          <p:cxnSp>
            <p:nvCxnSpPr>
              <p:cNvPr id="10" name="Прямая соединительная линия 9"/>
              <p:cNvCxnSpPr/>
              <p:nvPr/>
            </p:nvCxnSpPr>
            <p:spPr>
              <a:xfrm>
                <a:off x="507492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507492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Прямоугольник 5"/>
            <p:cNvSpPr/>
            <p:nvPr/>
          </p:nvSpPr>
          <p:spPr>
            <a:xfrm>
              <a:off x="647402" y="2641599"/>
              <a:ext cx="10838688" cy="2940036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 dirty="0"/>
            </a:p>
          </p:txBody>
        </p:sp>
        <p:grpSp>
          <p:nvGrpSpPr>
            <p:cNvPr id="7" name="Группа 15"/>
            <p:cNvGrpSpPr>
              <a:grpSpLocks/>
            </p:cNvGrpSpPr>
            <p:nvPr/>
          </p:nvGrpSpPr>
          <p:grpSpPr bwMode="auto">
            <a:xfrm rot="10800000">
              <a:off x="641757" y="5645135"/>
              <a:ext cx="10838688" cy="63500"/>
              <a:chOff x="511726" y="1501519"/>
              <a:chExt cx="8129016" cy="63500"/>
            </a:xfrm>
          </p:grpSpPr>
          <p:cxnSp>
            <p:nvCxnSpPr>
              <p:cNvPr id="8" name="Прямая соединительная линия 7"/>
              <p:cNvCxnSpPr/>
              <p:nvPr/>
            </p:nvCxnSpPr>
            <p:spPr>
              <a:xfrm>
                <a:off x="511726" y="1565019"/>
                <a:ext cx="8129016" cy="0"/>
              </a:xfrm>
              <a:prstGeom prst="line">
                <a:avLst/>
              </a:prstGeom>
              <a:ln w="381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" name="Прямая соединительная линия 8"/>
              <p:cNvCxnSpPr/>
              <p:nvPr/>
            </p:nvCxnSpPr>
            <p:spPr>
              <a:xfrm>
                <a:off x="511726" y="1501519"/>
                <a:ext cx="8129016" cy="0"/>
              </a:xfrm>
              <a:prstGeom prst="line">
                <a:avLst/>
              </a:prstGeom>
              <a:ln w="12700" cap="flat">
                <a:solidFill>
                  <a:schemeClr val="tx1"/>
                </a:solidFill>
                <a:miter lim="800000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Рисунок 11"/>
          <p:cNvPicPr>
            <a:picLocks noChangeAspect="1"/>
          </p:cNvPicPr>
          <p:nvPr/>
        </p:nvPicPr>
        <p:blipFill>
          <a:blip r:embed="rId2" cstate="print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5880" y="0"/>
            <a:ext cx="1783188" cy="297180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4899" y="2971806"/>
            <a:ext cx="10071099" cy="1684150"/>
          </a:xfrm>
        </p:spPr>
        <p:txBody>
          <a:bodyPr anchor="ctr">
            <a:normAutofit/>
          </a:bodyPr>
          <a:lstStyle>
            <a:lvl1pPr>
              <a:defRPr sz="4400" cap="all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899" y="4655956"/>
            <a:ext cx="10071099" cy="50975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600">
                <a:solidFill>
                  <a:schemeClr val="bg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7DA018-FC19-4763-83DF-9BDB49CD688E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1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944614-C7BA-4C1B-BA2E-324918B5EE2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1049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600200"/>
            <a:ext cx="4914900" cy="4571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2BBD55-5B5A-4C78-815E-1C560F5A331E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1BA48F-902B-4882-AEF6-5A57AA117CA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110490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66110" y="1600200"/>
            <a:ext cx="4919472" cy="823912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66110" y="2424112"/>
            <a:ext cx="4919472" cy="37480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B8207B-194A-4DAA-8F0E-F8DCC36D7F4C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CB6847E-9E82-4AE1-9B1B-858C91BB828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51EF08-62FE-4EB7-89FC-C8A48DA71AFD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2EDEB5-53B7-423A-A6B1-7C0E2D2C498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DEED70-953E-48A0-862F-BD8A4724C814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38689D-D500-4599-A1C8-C4A7637A0099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41848" y="1600199"/>
            <a:ext cx="5445252" cy="4572001"/>
          </a:xfrm>
        </p:spPr>
        <p:txBody>
          <a:bodyPr/>
          <a:lstStyle>
            <a:lvl1pPr>
              <a:defRPr sz="20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04900" y="1600200"/>
            <a:ext cx="4384548" cy="4572000"/>
          </a:xfrm>
        </p:spPr>
        <p:txBody>
          <a:bodyPr/>
          <a:lstStyle>
            <a:lvl1pPr marL="0" indent="0">
              <a:spcBef>
                <a:spcPts val="1200"/>
              </a:spcBef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671E11-71ED-4226-842E-C635B9C90557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15C3F72-86B3-4D1A-9BC3-AC386259A56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1104900" y="76200"/>
            <a:ext cx="9980613" cy="109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104900" y="1600200"/>
            <a:ext cx="9982200" cy="45720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</a:p>
          <a:p>
            <a:pPr lvl="5"/>
            <a:r>
              <a:rPr lang="ru-RU" dirty="0" smtClean="0"/>
              <a:t>Шестой уровень</a:t>
            </a:r>
          </a:p>
          <a:p>
            <a:pPr lvl="6"/>
            <a:r>
              <a:rPr lang="ru-RU" dirty="0" smtClean="0"/>
              <a:t>Седьмой уровень</a:t>
            </a:r>
          </a:p>
          <a:p>
            <a:pPr lvl="7"/>
            <a:r>
              <a:rPr lang="ru-RU" dirty="0" smtClean="0"/>
              <a:t>Восьмой уровень</a:t>
            </a:r>
          </a:p>
          <a:p>
            <a:pPr lvl="8"/>
            <a:r>
              <a:rPr lang="ru-RU" dirty="0" smtClean="0"/>
              <a:t>Девятый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1104900" y="6356350"/>
            <a:ext cx="18288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2A5E85-CC81-4BFE-8A08-77417C1A976D}" type="datetimeFigureOut">
              <a:rPr lang="ru-RU"/>
              <a:pPr>
                <a:defRPr/>
              </a:pPr>
              <a:t>05.11.2021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933700" y="6356350"/>
            <a:ext cx="6324600" cy="365125"/>
          </a:xfrm>
          <a:prstGeom prst="rect">
            <a:avLst/>
          </a:prstGeom>
        </p:spPr>
        <p:txBody>
          <a:bodyPr vert="horz" lIns="0" tIns="45720" rIns="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0000"/>
                    <a:lumOff val="4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256713" y="6356350"/>
            <a:ext cx="1828800" cy="365125"/>
          </a:xfrm>
          <a:prstGeom prst="rect">
            <a:avLst/>
          </a:prstGeom>
        </p:spPr>
        <p:txBody>
          <a:bodyPr vert="horz" wrap="square" lIns="0" tIns="45720" rIns="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9D8F88"/>
                </a:solidFill>
              </a:defRPr>
            </a:lvl1pPr>
          </a:lstStyle>
          <a:p>
            <a:fld id="{59467C07-3410-40C5-B89B-C37189B12EB1}" type="slidenum">
              <a:rPr lang="ru-RU"/>
              <a:pPr/>
              <a:t>‹#›</a:t>
            </a:fld>
            <a:endParaRPr lang="ru-RU"/>
          </a:p>
        </p:txBody>
      </p:sp>
      <p:grpSp>
        <p:nvGrpSpPr>
          <p:cNvPr id="1031" name="Группа 14"/>
          <p:cNvGrpSpPr>
            <a:grpSpLocks/>
          </p:cNvGrpSpPr>
          <p:nvPr/>
        </p:nvGrpSpPr>
        <p:grpSpPr bwMode="auto">
          <a:xfrm>
            <a:off x="1103313" y="1219200"/>
            <a:ext cx="9985375" cy="84138"/>
            <a:chOff x="1073150" y="1219201"/>
            <a:chExt cx="10058400" cy="63125"/>
          </a:xfrm>
        </p:grpSpPr>
        <p:cxnSp>
          <p:nvCxnSpPr>
            <p:cNvPr id="13" name="Прямая соединительная линия 12"/>
            <p:cNvCxnSpPr/>
            <p:nvPr/>
          </p:nvCxnSpPr>
          <p:spPr>
            <a:xfrm rot="10800000">
              <a:off x="1073150" y="1219201"/>
              <a:ext cx="10058400" cy="0"/>
            </a:xfrm>
            <a:prstGeom prst="line">
              <a:avLst/>
            </a:prstGeom>
            <a:ln w="381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Прямая соединительная линия 13"/>
            <p:cNvCxnSpPr/>
            <p:nvPr/>
          </p:nvCxnSpPr>
          <p:spPr>
            <a:xfrm rot="10800000">
              <a:off x="1073150" y="1282326"/>
              <a:ext cx="10058400" cy="0"/>
            </a:xfrm>
            <a:prstGeom prst="line">
              <a:avLst/>
            </a:prstGeom>
            <a:ln w="12700" cap="flat">
              <a:solidFill>
                <a:schemeClr val="tx1"/>
              </a:solidFill>
              <a:miter lim="800000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7" r:id="rId2"/>
    <p:sldLayoutId id="2147483725" r:id="rId3"/>
    <p:sldLayoutId id="2147483726" r:id="rId4"/>
    <p:sldLayoutId id="2147483718" r:id="rId5"/>
    <p:sldLayoutId id="2147483719" r:id="rId6"/>
    <p:sldLayoutId id="2147483720" r:id="rId7"/>
    <p:sldLayoutId id="2147483727" r:id="rId8"/>
    <p:sldLayoutId id="2147483721" r:id="rId9"/>
    <p:sldLayoutId id="2147483722" r:id="rId10"/>
    <p:sldLayoutId id="2147483723" r:id="rId11"/>
    <p:sldLayoutId id="2147483728" r:id="rId12"/>
  </p:sldLayoutIdLst>
  <p:transition spd="slow">
    <p:split orient="vert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2800">
          <a:solidFill>
            <a:schemeClr val="tx1"/>
          </a:solidFill>
          <a:latin typeface="Plantagenet Cherokee" panose="02020602070100000000" pitchFamily="18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800"/>
        </a:spcBef>
        <a:spcAft>
          <a:spcPct val="0"/>
        </a:spcAft>
        <a:buFont typeface="Wingdings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600"/>
        </a:spcBef>
        <a:spcAft>
          <a:spcPct val="0"/>
        </a:spcAft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Wingdings" panose="05000000000000000000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9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104900" y="4511675"/>
            <a:ext cx="5734050" cy="955675"/>
          </a:xfrm>
        </p:spPr>
        <p:txBody>
          <a:bodyPr/>
          <a:lstStyle/>
          <a:p>
            <a:pPr algn="r"/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Подготовила: педагог дополнительного</a:t>
            </a:r>
            <a:endParaRPr lang="ru-RU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/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 образования </a:t>
            </a:r>
            <a:r>
              <a:rPr lang="ru-RU" b="1" i="1" dirty="0" err="1" smtClean="0">
                <a:solidFill>
                  <a:schemeClr val="bg1">
                    <a:lumMod val="50000"/>
                  </a:schemeClr>
                </a:solidFill>
              </a:rPr>
              <a:t>Лаухина</a:t>
            </a:r>
            <a:r>
              <a:rPr lang="ru-RU" b="1" i="1" dirty="0" smtClean="0">
                <a:solidFill>
                  <a:schemeClr val="bg1">
                    <a:lumMod val="50000"/>
                  </a:schemeClr>
                </a:solidFill>
              </a:rPr>
              <a:t> О.В.</a:t>
            </a:r>
            <a:endParaRPr lang="ru-RU" dirty="0" smtClean="0">
              <a:solidFill>
                <a:schemeClr val="bg1">
                  <a:lumMod val="50000"/>
                </a:schemeClr>
              </a:solidFill>
            </a:endParaRPr>
          </a:p>
          <a:p>
            <a:pPr algn="r" eaLnBrk="1" fontAlgn="auto" hangingPunct="1">
              <a:spcAft>
                <a:spcPts val="0"/>
              </a:spcAft>
              <a:defRPr/>
            </a:pPr>
            <a:endParaRPr lang="ru-RU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1115916" y="2281077"/>
            <a:ext cx="5734050" cy="2219691"/>
          </a:xfrm>
        </p:spPr>
        <p:txBody>
          <a:bodyPr>
            <a:normAutofit fontScale="90000"/>
          </a:bodyPr>
          <a:lstStyle/>
          <a:p>
            <a:r>
              <a:rPr lang="ru-RU" sz="2200" b="1" dirty="0" smtClean="0">
                <a:solidFill>
                  <a:schemeClr val="tx1">
                    <a:lumMod val="50000"/>
                  </a:schemeClr>
                </a:solidFill>
              </a:rPr>
              <a:t>«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</a:rPr>
              <a:t>Этапы реализации  дополнительной общеобразовательной и </a:t>
            </a:r>
            <a:r>
              <a:rPr lang="ru-RU" sz="2000" b="1" dirty="0" err="1" smtClean="0">
                <a:solidFill>
                  <a:schemeClr val="tx1">
                    <a:lumMod val="50000"/>
                  </a:schemeClr>
                </a:solidFill>
              </a:rPr>
              <a:t>общеразвивающей</a:t>
            </a:r>
            <a:r>
              <a:rPr lang="ru-RU" sz="2000" b="1" dirty="0" smtClean="0">
                <a:solidFill>
                  <a:schemeClr val="tx1">
                    <a:lumMod val="50000"/>
                  </a:schemeClr>
                </a:solidFill>
              </a:rPr>
              <a:t> программы дошкольного образования художественно-эстетической направленности в области хореографии».</a:t>
            </a:r>
            <a:r>
              <a:rPr lang="ru-RU" dirty="0" smtClean="0">
                <a:solidFill>
                  <a:schemeClr val="tx1">
                    <a:lumMod val="50000"/>
                  </a:schemeClr>
                </a:solidFill>
              </a:rPr>
              <a:t/>
            </a:r>
            <a:br>
              <a:rPr lang="ru-RU" dirty="0" smtClean="0">
                <a:solidFill>
                  <a:schemeClr val="tx1">
                    <a:lumMod val="50000"/>
                  </a:schemeClr>
                </a:solidFill>
              </a:rPr>
            </a:br>
            <a:endParaRPr lang="ru-RU" dirty="0">
              <a:solidFill>
                <a:schemeClr val="tx1">
                  <a:lumMod val="50000"/>
                </a:schemeClr>
              </a:solidFill>
            </a:endParaRPr>
          </a:p>
        </p:txBody>
      </p:sp>
      <p:pic>
        <p:nvPicPr>
          <p:cNvPr id="15362" name="Picture 2" descr="https://sun9-27.userapi.com/impf/c629209/v629209953/32791/8cWqb2Olulw.jpg?size=1280x804&amp;quality=96&amp;sign=7f1fa6d34707b53d92832ac2321cfefa&amp;type=album"/>
          <p:cNvPicPr>
            <a:picLocks noGrp="1" noChangeAspect="1" noChangeArrowheads="1"/>
          </p:cNvPicPr>
          <p:nvPr>
            <p:ph type="pic" sz="quarter" idx="13"/>
          </p:nvPr>
        </p:nvPicPr>
        <p:blipFill>
          <a:blip r:embed="rId2"/>
          <a:srcRect l="11118" r="11118"/>
          <a:stretch>
            <a:fillRect/>
          </a:stretch>
        </p:blipFill>
        <p:spPr bwMode="auto"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subTitle" idx="1"/>
          </p:nvPr>
        </p:nvSpPr>
        <p:spPr>
          <a:xfrm>
            <a:off x="176270" y="2412694"/>
            <a:ext cx="6662680" cy="3054655"/>
          </a:xfrm>
        </p:spPr>
        <p:txBody>
          <a:bodyPr>
            <a:normAutofit fontScale="82500" lnSpcReduction="20000"/>
          </a:bodyPr>
          <a:lstStyle/>
          <a:p>
            <a:r>
              <a:rPr lang="ru-RU" i="1" dirty="0" smtClean="0"/>
              <a:t>В статье актуализирована проблема повышения качества и доступности реализации дополнительных общеобразовательных программ; показаны современные характеристики дополнительного образования детей; раскрыто понятие «доступность дополнительного образования детей»; представлена вариативная модель повышения доступности реализации дополнительных общеобразовательных программ для разных целевых групп детей (одаренных детей, детей с ограниченными возможностями здоровья, находящихся в неблагоприятных социальных условиях, цель, содержание, способы организации, условия повышения доступности дополнительных общеобразовательных программ</a:t>
            </a:r>
            <a:r>
              <a:rPr lang="ru-RU" i="1" dirty="0" smtClean="0"/>
              <a:t>.</a:t>
            </a:r>
          </a:p>
          <a:p>
            <a:endParaRPr lang="ru-RU" dirty="0" smtClean="0"/>
          </a:p>
          <a:p>
            <a:pPr algn="r"/>
            <a:r>
              <a:rPr lang="ru-RU" dirty="0" smtClean="0"/>
              <a:t>А.В. Золотарева</a:t>
            </a:r>
            <a:br>
              <a:rPr lang="ru-RU" dirty="0" smtClean="0"/>
            </a:br>
            <a:r>
              <a:rPr lang="ru-RU" i="1" dirty="0" smtClean="0"/>
              <a:t>доктор педагогических наук,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профессор, ректор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ГАУ ДПО Ярославской области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«Институт развития образования»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Рисунок 3"/>
          <p:cNvSpPr>
            <a:spLocks noGrp="1"/>
          </p:cNvSpPr>
          <p:nvPr>
            <p:ph type="pic" sz="quarter" idx="13"/>
          </p:nvPr>
        </p:nvSpPr>
        <p:spPr>
          <a:xfrm>
            <a:off x="7094863" y="1531344"/>
            <a:ext cx="5097137" cy="3987915"/>
          </a:xfrm>
        </p:spPr>
      </p:sp>
      <p:pic>
        <p:nvPicPr>
          <p:cNvPr id="14337" name="Picture 1" descr="C:\Users\Лаухины\Desktop\Новая папка\Лаухина\DSC_17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50795" y="1509311"/>
            <a:ext cx="5141205" cy="405971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7624" y="5343182"/>
            <a:ext cx="11336357" cy="1189820"/>
          </a:xfrm>
        </p:spPr>
        <p:txBody>
          <a:bodyPr>
            <a:normAutofit fontScale="70000" lnSpcReduction="20000"/>
          </a:bodyPr>
          <a:lstStyle/>
          <a:p>
            <a:r>
              <a:rPr lang="ru-RU" sz="3200" dirty="0" smtClean="0"/>
              <a:t>Опыт </a:t>
            </a:r>
            <a:r>
              <a:rPr lang="ru-RU" sz="3200" dirty="0" smtClean="0"/>
              <a:t>разработок и реализации программ различных направленностей показывает, актуальность повышения доступности современных, вариативных и востребованных общеобразовательных программ не только в дошкольных учреждениях , но и во всей системе образования.</a:t>
            </a:r>
            <a:endParaRPr lang="ru-RU" sz="3200" dirty="0"/>
          </a:p>
        </p:txBody>
      </p:sp>
      <p:pic>
        <p:nvPicPr>
          <p:cNvPr id="13314" name="Picture 2" descr="https://dou-9luchik.ru/images/articles/home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3894" y="176270"/>
            <a:ext cx="11082969" cy="505674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Лаухины\Desktop\02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84743" y="198303"/>
            <a:ext cx="11193138" cy="63897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Лаухины\Desktop\статья 2020\материал для статьи\img11 (1)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8810" y="308471"/>
            <a:ext cx="11038901" cy="633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C:\Users\Лаухины\Desktop\img36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6945" y="154237"/>
            <a:ext cx="10719411" cy="63732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subTitle" idx="1"/>
          </p:nvPr>
        </p:nvSpPr>
        <p:spPr>
          <a:xfrm>
            <a:off x="176270" y="2412694"/>
            <a:ext cx="6662680" cy="3054655"/>
          </a:xfrm>
        </p:spPr>
        <p:txBody>
          <a:bodyPr>
            <a:normAutofit fontScale="97500"/>
          </a:bodyPr>
          <a:lstStyle/>
          <a:p>
            <a:r>
              <a:rPr lang="ru-RU" dirty="0" smtClean="0"/>
              <a:t>Дошкольный возраст - один из наиболее ответственных периодов в жизни каждого человека. Именно в эти годы закладываются основы здоровья, гармоничного умственного, нравственного и физического развития ребенка, формируется личность человека Увлекательно, в процессе игры, выполняя различные движения и упражнения, укрепляется опорно-двигательный аппарат, развиваются координация движений и ориентация в пространстве. Каждое занятие – это путешествие в сказку, это игры и перевоплощение в различные образы.</a:t>
            </a:r>
            <a:endParaRPr lang="ru-RU" dirty="0"/>
          </a:p>
        </p:txBody>
      </p:sp>
      <p:pic>
        <p:nvPicPr>
          <p:cNvPr id="30722" name="Picture 2" descr="C:\Users\Лаухины\Desktop\Новая папка\Лаухина\IMG_508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00762" y="1663548"/>
            <a:ext cx="4743219" cy="37842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subTitle" idx="1"/>
          </p:nvPr>
        </p:nvSpPr>
        <p:spPr>
          <a:xfrm>
            <a:off x="176270" y="2412695"/>
            <a:ext cx="5662670" cy="3051672"/>
          </a:xfrm>
        </p:spPr>
        <p:txBody>
          <a:bodyPr>
            <a:normAutofit fontScale="97500"/>
          </a:bodyPr>
          <a:lstStyle/>
          <a:p>
            <a:r>
              <a:rPr lang="ru-RU" sz="2400" dirty="0" smtClean="0"/>
              <a:t>С древности движения выполненные под музыкальное сопровождение, применялись в воспитательных целях, для детей любого возраста и почитались, как занятия приносящие не только здоровье физическое и духовное, но и воспитывали, развивали красоту чувств человеческих.</a:t>
            </a:r>
          </a:p>
          <a:p>
            <a:endParaRPr lang="ru-RU" sz="2400" dirty="0"/>
          </a:p>
        </p:txBody>
      </p:sp>
      <p:pic>
        <p:nvPicPr>
          <p:cNvPr id="31746" name="Picture 2" descr="C:\Users\Лаухины\Desktop\Новая папка\Лаухина\IMG_00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50236" y="1344057"/>
            <a:ext cx="5508435" cy="41313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Спасибо за внимание!» или как «потопить» презентацию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95759" y="155422"/>
            <a:ext cx="11060935" cy="647965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cademic Literature 16x9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AcademicLiterature_16x9_TP103431361.potx" id="{2F0AAF73-AE41-486D-B6DC-0985ADE3F2EC}" vid="{EF7BD8ED-D7CC-46AA-8B96-4CA16C4A9ED2}"/>
    </a:ext>
  </a:extLst>
</a:theme>
</file>

<file path=ppt/theme/theme2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Academic Literature">
      <a:dk1>
        <a:srgbClr val="514843"/>
      </a:dk1>
      <a:lt1>
        <a:srgbClr val="FFFFFF"/>
      </a:lt1>
      <a:dk2>
        <a:srgbClr val="000000"/>
      </a:dk2>
      <a:lt2>
        <a:srgbClr val="FFFFF3"/>
      </a:lt2>
      <a:accent1>
        <a:srgbClr val="514843"/>
      </a:accent1>
      <a:accent2>
        <a:srgbClr val="6D7D66"/>
      </a:accent2>
      <a:accent3>
        <a:srgbClr val="525A6A"/>
      </a:accent3>
      <a:accent4>
        <a:srgbClr val="827266"/>
      </a:accent4>
      <a:accent5>
        <a:srgbClr val="AE9A7E"/>
      </a:accent5>
      <a:accent6>
        <a:srgbClr val="A8A39E"/>
      </a:accent6>
      <a:hlink>
        <a:srgbClr val="59704F"/>
      </a:hlink>
      <a:folHlink>
        <a:srgbClr val="A8A39E"/>
      </a:folHlink>
    </a:clrScheme>
    <a:fontScheme name="Plantagenet Cherokee-Euphemia">
      <a:majorFont>
        <a:latin typeface="Plantagenet Cherokee"/>
        <a:ea typeface=""/>
        <a:cs typeface=""/>
      </a:majorFont>
      <a:minorFont>
        <a:latin typeface="Euphemia"/>
        <a:ea typeface=""/>
        <a:cs typeface=""/>
      </a:minorFont>
    </a:fontScheme>
    <a:fmtScheme name="AcademicLiterature">
      <a:fillStyleLst>
        <a:solidFill>
          <a:schemeClr val="phClr"/>
        </a:solidFill>
        <a:gradFill rotWithShape="1">
          <a:gsLst>
            <a:gs pos="0">
              <a:schemeClr val="phClr">
                <a:tint val="58000"/>
                <a:satMod val="300000"/>
              </a:schemeClr>
            </a:gs>
            <a:gs pos="100000">
              <a:schemeClr val="phClr">
                <a:tint val="68000"/>
                <a:satMod val="300000"/>
              </a:schemeClr>
            </a:gs>
          </a:gsLst>
          <a:path path="rect">
            <a:fillToRect l="50000" t="50000" r="50000" b="50000"/>
          </a:path>
        </a:gradFill>
        <a:gradFill rotWithShape="1">
          <a:gsLst>
            <a:gs pos="0">
              <a:schemeClr val="phClr">
                <a:shade val="100000"/>
                <a:satMod val="137000"/>
              </a:schemeClr>
            </a:gs>
            <a:gs pos="71000">
              <a:schemeClr val="phClr">
                <a:shade val="98000"/>
                <a:satMod val="137000"/>
              </a:schemeClr>
            </a:gs>
            <a:gs pos="100000">
              <a:schemeClr val="phClr">
                <a:shade val="75000"/>
                <a:satMod val="137000"/>
              </a:schemeClr>
            </a:gs>
          </a:gsLst>
          <a:path path="rect">
            <a:fillToRect l="50000" t="50000" r="50000" b="50000"/>
          </a:path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20000" t="20000" r="20000" b="2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90000"/>
                <a:alpha val="80000"/>
                <a:satMod val="200000"/>
              </a:schemeClr>
            </a:gs>
          </a:gsLst>
          <a:path path="rect">
            <a:fillToRect l="5000" t="5000" r="5000" b="5000"/>
          </a:path>
        </a:gradFill>
      </a:bgFillStyleLst>
    </a:fmtScheme>
  </a:themeElements>
  <a:objectDefaults>
    <a:lnDef>
      <a:spPr>
        <a:ln>
          <a:solidFill>
            <a:schemeClr val="accent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Академическая презентация, макет с лентами и полосками (широкоэкранный формат)</Template>
  <TotalTime>0</TotalTime>
  <Words>244</Words>
  <Application>Microsoft Office PowerPoint</Application>
  <PresentationFormat>Произвольный</PresentationFormat>
  <Paragraphs>9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Academic Literature 16x9</vt:lpstr>
      <vt:lpstr>«Этапы реализации  дополнительной общеобразовательной и общеразвивающей программы дошкольного образования художественно-эстетической направленности в области хореографии». 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2015-03-25T12:05:21Z</dcterms:created>
  <dcterms:modified xsi:type="dcterms:W3CDTF">2021-11-05T09:49:46Z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TC034313809991</vt:lpwstr>
  </property>
</Properties>
</file>